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264" r:id="rId2"/>
    <p:sldId id="278" r:id="rId3"/>
    <p:sldId id="548" r:id="rId4"/>
    <p:sldId id="513" r:id="rId5"/>
    <p:sldId id="549" r:id="rId6"/>
    <p:sldId id="550" r:id="rId7"/>
    <p:sldId id="551" r:id="rId8"/>
    <p:sldId id="552" r:id="rId9"/>
    <p:sldId id="542" r:id="rId10"/>
    <p:sldId id="541" r:id="rId11"/>
    <p:sldId id="543" r:id="rId12"/>
    <p:sldId id="546" r:id="rId13"/>
    <p:sldId id="306" r:id="rId14"/>
    <p:sldId id="547" r:id="rId15"/>
    <p:sldId id="539" r:id="rId16"/>
    <p:sldId id="544" r:id="rId17"/>
    <p:sldId id="533" r:id="rId18"/>
    <p:sldId id="519" r:id="rId19"/>
    <p:sldId id="521" r:id="rId20"/>
    <p:sldId id="522" r:id="rId21"/>
    <p:sldId id="523" r:id="rId22"/>
    <p:sldId id="545" r:id="rId23"/>
    <p:sldId id="520" r:id="rId24"/>
    <p:sldId id="517" r:id="rId25"/>
    <p:sldId id="515" r:id="rId26"/>
    <p:sldId id="526" r:id="rId27"/>
    <p:sldId id="527" r:id="rId28"/>
    <p:sldId id="528" r:id="rId29"/>
    <p:sldId id="524" r:id="rId30"/>
    <p:sldId id="529" r:id="rId31"/>
    <p:sldId id="535" r:id="rId32"/>
    <p:sldId id="518" r:id="rId33"/>
    <p:sldId id="536" r:id="rId34"/>
    <p:sldId id="537" r:id="rId35"/>
    <p:sldId id="538" r:id="rId36"/>
    <p:sldId id="525" r:id="rId37"/>
    <p:sldId id="530" r:id="rId38"/>
    <p:sldId id="531" r:id="rId39"/>
    <p:sldId id="532" r:id="rId40"/>
    <p:sldId id="553" r:id="rId41"/>
    <p:sldId id="505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80"/>
    <p:restoredTop sz="96040"/>
  </p:normalViewPr>
  <p:slideViewPr>
    <p:cSldViewPr snapToGrid="0">
      <p:cViewPr varScale="1">
        <p:scale>
          <a:sx n="151" d="100"/>
          <a:sy n="151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2025/3/18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85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23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507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526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61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20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09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276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pFA7dz5hV8opGxP4ikUomn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5" Type="http://schemas.openxmlformats.org/officeDocument/2006/relationships/image" Target="../media/image22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3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Gradient Descent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2025/02/24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261970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268F68-4138-B48C-E48F-EFA8E2379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371" y="4704117"/>
            <a:ext cx="1567542" cy="15675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938362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2122420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</a:t>
            </a:r>
            <a:r>
              <a:rPr lang="zh-TW" altLang="en-US" sz="2400" baseline="30000" dirty="0"/>
              <a:t>。</a:t>
            </a:r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67771"/>
              </p:ext>
            </p:extLst>
          </p:nvPr>
        </p:nvGraphicFramePr>
        <p:xfrm>
          <a:off x="2032000" y="4138487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14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13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8" y="554473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671947C0-B3AD-6C76-4F89-8148C3E5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  <p:pic>
        <p:nvPicPr>
          <p:cNvPr id="1026" name="Picture 2" descr="局部有雲">
            <a:extLst>
              <a:ext uri="{FF2B5EF4-FFF2-40B4-BE49-F238E27FC236}">
                <a16:creationId xmlns:a16="http://schemas.microsoft.com/office/drawing/2014/main" id="{551C228A-0DE9-803E-0FFD-74768E71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53" y="2400767"/>
            <a:ext cx="768021" cy="7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7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1000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60354"/>
              </p:ext>
            </p:extLst>
          </p:nvPr>
        </p:nvGraphicFramePr>
        <p:xfrm>
          <a:off x="2032000" y="4138487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973118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Area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City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Num of Rooms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House Age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Price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Taoyuan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</a:t>
                      </a:r>
                      <a:endParaRPr lang="zh-TW" alt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737"/>
            <a:ext cx="748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different features (Tabular data)</a:t>
            </a:r>
            <a:endParaRPr kumimoji="1" lang="zh-TW" altLang="en-US" sz="2400" dirty="0"/>
          </a:p>
        </p:txBody>
      </p:sp>
      <p:pic>
        <p:nvPicPr>
          <p:cNvPr id="14" name="圖形 13" descr="首頁 以實心填滿">
            <a:extLst>
              <a:ext uri="{FF2B5EF4-FFF2-40B4-BE49-F238E27FC236}">
                <a16:creationId xmlns:a16="http://schemas.microsoft.com/office/drawing/2014/main" id="{68CA3E08-8C33-49A3-FF7D-C514A33AF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025" y="2273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is to train a function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3780120-9715-A5F4-EA30-DEFFA1F9BD39}"/>
              </a:ext>
            </a:extLst>
          </p:cNvPr>
          <p:cNvSpPr/>
          <p:nvPr/>
        </p:nvSpPr>
        <p:spPr>
          <a:xfrm>
            <a:off x="1609919" y="245662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EAE2F1-0F5A-D634-811A-3EAF6BCABC89}"/>
              </a:ext>
            </a:extLst>
          </p:cNvPr>
          <p:cNvSpPr/>
          <p:nvPr/>
        </p:nvSpPr>
        <p:spPr>
          <a:xfrm>
            <a:off x="1609919" y="364894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C28CFF-0518-0FBB-D3D6-C01AF0C31B6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2181419" y="274237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049B9F-E06D-5984-724A-0FA9313AB4F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2181419" y="274376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C0104BBE-3FC6-FC26-57DE-E8A026611A7A}"/>
              </a:ext>
            </a:extLst>
          </p:cNvPr>
          <p:cNvSpPr/>
          <p:nvPr/>
        </p:nvSpPr>
        <p:spPr>
          <a:xfrm>
            <a:off x="3358709" y="24580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36FFCBA-112A-EDE5-E631-196614CAD419}"/>
              </a:ext>
            </a:extLst>
          </p:cNvPr>
          <p:cNvSpPr/>
          <p:nvPr/>
        </p:nvSpPr>
        <p:spPr>
          <a:xfrm>
            <a:off x="3347279" y="364349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7060211-BC0E-D1E1-3D10-2ED566C8956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2181419" y="274237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32DA564-6EA7-740D-DAD6-CF1B6F7A0BB9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181419" y="392924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B963256D-9F3D-BD6F-AAE7-8F71647DC85A}"/>
              </a:ext>
            </a:extLst>
          </p:cNvPr>
          <p:cNvSpPr/>
          <p:nvPr/>
        </p:nvSpPr>
        <p:spPr>
          <a:xfrm>
            <a:off x="4434653" y="30295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94A85C8-A233-6934-3028-98B2A973B3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930209" y="274376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3EC48A1-AD9C-4E8E-FA07-D60A8512F3A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18779" y="331526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6C078EC-5800-9494-F6F9-9A090D942851}"/>
              </a:ext>
            </a:extLst>
          </p:cNvPr>
          <p:cNvCxnSpPr/>
          <p:nvPr/>
        </p:nvCxnSpPr>
        <p:spPr>
          <a:xfrm>
            <a:off x="3412485" y="28449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E491210-6E2A-14BE-B439-7D96B01AC5FA}"/>
              </a:ext>
            </a:extLst>
          </p:cNvPr>
          <p:cNvCxnSpPr>
            <a:cxnSpLocks/>
          </p:cNvCxnSpPr>
          <p:nvPr/>
        </p:nvCxnSpPr>
        <p:spPr>
          <a:xfrm flipV="1">
            <a:off x="3672653" y="26163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B9A165F-4224-33A6-4D28-C47DAFEAC129}"/>
              </a:ext>
            </a:extLst>
          </p:cNvPr>
          <p:cNvCxnSpPr/>
          <p:nvPr/>
        </p:nvCxnSpPr>
        <p:spPr>
          <a:xfrm>
            <a:off x="3408294" y="404034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2F16FD8-CE85-AC7B-90D5-3EF65A818D3F}"/>
              </a:ext>
            </a:extLst>
          </p:cNvPr>
          <p:cNvCxnSpPr>
            <a:cxnSpLocks/>
          </p:cNvCxnSpPr>
          <p:nvPr/>
        </p:nvCxnSpPr>
        <p:spPr>
          <a:xfrm flipV="1">
            <a:off x="3668462" y="381174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/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Gradient Descent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梯度下降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) 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尋找最佳解</a:t>
                </a:r>
                <a:endParaRPr kumimoji="1" lang="en-US" altLang="zh-TW" sz="20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Back-Propagation 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更新權重值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zh-TW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blipFill>
                <a:blip r:embed="rId3"/>
                <a:stretch>
                  <a:fillRect l="-797" t="-24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/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/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/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/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/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/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/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/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296F49F-D503-945B-6941-5BD5AE31BB2E}"/>
                  </a:ext>
                </a:extLst>
              </p:cNvPr>
              <p:cNvSpPr txBox="1"/>
              <p:nvPr/>
            </p:nvSpPr>
            <p:spPr>
              <a:xfrm>
                <a:off x="4004885" y="2603782"/>
                <a:ext cx="711521" cy="418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296F49F-D503-945B-6941-5BD5AE31B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85" y="2603782"/>
                <a:ext cx="711521" cy="4180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1C3479A-C7F0-C97F-1E49-93916DACD64E}"/>
                  </a:ext>
                </a:extLst>
              </p:cNvPr>
              <p:cNvSpPr txBox="1"/>
              <p:nvPr/>
            </p:nvSpPr>
            <p:spPr>
              <a:xfrm>
                <a:off x="4004885" y="3747680"/>
                <a:ext cx="604073" cy="418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1C3479A-C7F0-C97F-1E49-93916DAC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85" y="3747680"/>
                <a:ext cx="604073" cy="418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/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blipFill>
                <a:blip r:embed="rId14"/>
                <a:stretch>
                  <a:fillRect l="-2564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/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C6B1940-416F-777A-86A5-6C73A7C261F3}"/>
              </a:ext>
            </a:extLst>
          </p:cNvPr>
          <p:cNvCxnSpPr/>
          <p:nvPr/>
        </p:nvCxnSpPr>
        <p:spPr>
          <a:xfrm>
            <a:off x="2074334" y="5486401"/>
            <a:ext cx="18643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D2792E-6AE1-F5A6-6C7A-CD22F3778564}"/>
              </a:ext>
            </a:extLst>
          </p:cNvPr>
          <p:cNvSpPr txBox="1"/>
          <p:nvPr/>
        </p:nvSpPr>
        <p:spPr>
          <a:xfrm>
            <a:off x="2181419" y="5697580"/>
            <a:ext cx="282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Back-Propagation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的結果</a:t>
            </a:r>
          </a:p>
        </p:txBody>
      </p:sp>
    </p:spTree>
    <p:extLst>
      <p:ext uri="{BB962C8B-B14F-4D97-AF65-F5344CB8AC3E}">
        <p14:creationId xmlns:p14="http://schemas.microsoft.com/office/powerpoint/2010/main" val="16027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56" grpId="0"/>
      <p:bldP spid="5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Gradient Descent</a:t>
            </a:r>
            <a:endParaRPr kumimoji="1" lang="zh-TW" altLang="en-US" sz="24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Back-Propagation</a:t>
            </a:r>
            <a:endParaRPr kumimoji="1" lang="zh-TW" altLang="en-US" sz="24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53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4D7-7776-8215-ABDF-6DA0B98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Back-propagation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0651C-278D-8B4C-162A-0E99800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165BB98-182B-6C9B-FE91-105ED7CDE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804264"/>
              </p:ext>
            </p:extLst>
          </p:nvPr>
        </p:nvGraphicFramePr>
        <p:xfrm>
          <a:off x="2032000" y="2726265"/>
          <a:ext cx="8128000" cy="253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8956748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115774380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334069360"/>
                    </a:ext>
                  </a:extLst>
                </a:gridCol>
              </a:tblGrid>
              <a:tr h="843845">
                <a:tc>
                  <a:txBody>
                    <a:bodyPr/>
                    <a:lstStyle/>
                    <a:p>
                      <a:endParaRPr lang="zh-TW" altLang="en-US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Gradient Descent 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Back-propagation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48534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根據梯度更新權重值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(weights)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計算神經網路中的梯度，以供梯度下降使用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85441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最終目標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透過梯度找出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 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最佳解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最小化目標函數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計算梯度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，以便使用梯度下降找到最佳解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0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9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B7BB1-2C0A-2207-6D94-714D3E28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Linear Regression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線性迴歸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F384E-8526-2E9B-A90F-B0D0BA6B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13501B2-27A9-CF2E-AA12-F0DA8EEA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7" y="1832110"/>
            <a:ext cx="6596216" cy="435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9409FB9-54AD-AA7D-6048-852B11EF8200}"/>
              </a:ext>
            </a:extLst>
          </p:cNvPr>
          <p:cNvSpPr txBox="1"/>
          <p:nvPr/>
        </p:nvSpPr>
        <p:spPr>
          <a:xfrm>
            <a:off x="4054186" y="6355033"/>
            <a:ext cx="4083627" cy="37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zh.wikipedia.org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zh-tw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/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blipFill>
                <a:blip r:embed="rId3"/>
                <a:stretch>
                  <a:fillRect t="-157576" b="-2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/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紅線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為直線方程式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TW" sz="20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blipFill>
                <a:blip r:embed="rId4"/>
                <a:stretch>
                  <a:fillRect l="-1661" t="-909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A4F7552-B847-C664-F677-96C748539342}"/>
              </a:ext>
            </a:extLst>
          </p:cNvPr>
          <p:cNvSpPr txBox="1"/>
          <p:nvPr/>
        </p:nvSpPr>
        <p:spPr>
          <a:xfrm>
            <a:off x="7479443" y="5017153"/>
            <a:ext cx="3955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紅線代表可以使所有藍色點的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MSE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代入直線方程式後得到的線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E1227C-0B77-77CD-47E7-92A180E18FA6}"/>
              </a:ext>
            </a:extLst>
          </p:cNvPr>
          <p:cNvSpPr txBox="1"/>
          <p:nvPr/>
        </p:nvSpPr>
        <p:spPr>
          <a:xfrm>
            <a:off x="7460737" y="3086718"/>
            <a:ext cx="39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Linear regression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通常透過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均方誤差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擬合資料</a:t>
            </a:r>
          </a:p>
        </p:txBody>
      </p:sp>
    </p:spTree>
    <p:extLst>
      <p:ext uri="{BB962C8B-B14F-4D97-AF65-F5344CB8AC3E}">
        <p14:creationId xmlns:p14="http://schemas.microsoft.com/office/powerpoint/2010/main" val="31691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叫做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38497E-D21D-AA1E-6559-41DE0584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12317"/>
            <a:ext cx="8763000" cy="40578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1AE452-E9CB-8804-E126-2B09767440D5}"/>
              </a:ext>
            </a:extLst>
          </p:cNvPr>
          <p:cNvSpPr txBox="1"/>
          <p:nvPr/>
        </p:nvSpPr>
        <p:spPr>
          <a:xfrm>
            <a:off x="1889760" y="6156960"/>
            <a:ext cx="827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zh.wikipedia.org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zh-tw</a:t>
            </a:r>
            <a:r>
              <a:rPr kumimoji="1" lang="en" altLang="zh-TW" sz="1400" dirty="0"/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stats.stackexchange.com</a:t>
            </a:r>
            <a:r>
              <a:rPr kumimoji="1" lang="en" altLang="zh-TW" sz="1400" dirty="0"/>
              <a:t>/questions/11087/why-are-regression-problems-called-regression-problems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937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5750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/>
              <a:t>Math Warning!!</a:t>
            </a:r>
            <a:endParaRPr kumimoji="1"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3366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Univariate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blipFill>
                <a:blip r:embed="rId2"/>
                <a:stretch>
                  <a:fillRect l="-1626"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blipFill>
                <a:blip r:embed="rId3"/>
                <a:stretch>
                  <a:fillRect l="-488" r="-488"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blipFill>
                <a:blip r:embed="rId2"/>
                <a:stretch>
                  <a:fillRect l="-2041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</a:t>
            </a:r>
            <a:r>
              <a:rPr kumimoji="1" lang="en-US" altLang="zh-TW" sz="2000" dirty="0">
                <a:solidFill>
                  <a:srgbClr val="FF0000"/>
                </a:solidFill>
              </a:rPr>
              <a:t>s</a:t>
            </a:r>
            <a:r>
              <a:rPr kumimoji="1" lang="en-US" altLang="zh-TW" sz="2000" dirty="0"/>
              <a:t>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955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3" y="1779967"/>
            <a:ext cx="109183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Introduction to common machine learning tasks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Especially Regression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 process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endParaRPr kumimoji="1" lang="en-US" altLang="zh-TW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/>
              <p:nvPr/>
            </p:nvSpPr>
            <p:spPr>
              <a:xfrm>
                <a:off x="722810" y="2068677"/>
                <a:ext cx="20290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068677"/>
                <a:ext cx="2029097" cy="523220"/>
              </a:xfrm>
              <a:prstGeom prst="rect">
                <a:avLst/>
              </a:prstGeom>
              <a:blipFill>
                <a:blip r:embed="rId2"/>
                <a:stretch>
                  <a:fillRect l="-625"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/>
              <p:nvPr/>
            </p:nvSpPr>
            <p:spPr>
              <a:xfrm>
                <a:off x="722810" y="2880393"/>
                <a:ext cx="2786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/>
                  <a:t>Slope (</a:t>
                </a:r>
                <a:r>
                  <a:rPr lang="zh-TW" altLang="en-US" sz="2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:r>
                  <a:rPr lang="en-US" altLang="zh-TW" sz="2800" dirty="0"/>
                  <a:t>) =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880393"/>
                <a:ext cx="2786744" cy="523220"/>
              </a:xfrm>
              <a:prstGeom prst="rect">
                <a:avLst/>
              </a:prstGeom>
              <a:blipFill>
                <a:blip r:embed="rId3"/>
                <a:stretch>
                  <a:fillRect l="-4545" t="-17073" b="-31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7AD8632-3737-5716-BEFF-133DA5DD89EB}"/>
              </a:ext>
            </a:extLst>
          </p:cNvPr>
          <p:cNvCxnSpPr/>
          <p:nvPr/>
        </p:nvCxnSpPr>
        <p:spPr>
          <a:xfrm flipV="1">
            <a:off x="3823782" y="243768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A71B231-55A1-2345-7B59-B1894F38BC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37995" y="395189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/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/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A21DA0B-0B1E-275E-C7BC-617F717A7BF2}"/>
              </a:ext>
            </a:extLst>
          </p:cNvPr>
          <p:cNvCxnSpPr>
            <a:cxnSpLocks/>
          </p:cNvCxnSpPr>
          <p:nvPr/>
        </p:nvCxnSpPr>
        <p:spPr>
          <a:xfrm flipV="1">
            <a:off x="3823782" y="2600253"/>
            <a:ext cx="2889013" cy="2468148"/>
          </a:xfrm>
          <a:prstGeom prst="straightConnector1">
            <a:avLst/>
          </a:prstGeom>
          <a:ln w="285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585E81A-E2AC-7B90-7933-4E196BB1431C}"/>
              </a:ext>
            </a:extLst>
          </p:cNvPr>
          <p:cNvCxnSpPr/>
          <p:nvPr/>
        </p:nvCxnSpPr>
        <p:spPr>
          <a:xfrm>
            <a:off x="4746171" y="4275908"/>
            <a:ext cx="122790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7AED95CE-A799-CFB4-587F-849D658C5BA9}"/>
              </a:ext>
            </a:extLst>
          </p:cNvPr>
          <p:cNvCxnSpPr>
            <a:cxnSpLocks/>
          </p:cNvCxnSpPr>
          <p:nvPr/>
        </p:nvCxnSpPr>
        <p:spPr>
          <a:xfrm>
            <a:off x="6026330" y="3217098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/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/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8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/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zh-TW" sz="2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blipFill>
                <a:blip r:embed="rId9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/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/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/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blipFill>
                <a:blip r:embed="rId12"/>
                <a:stretch>
                  <a:fillRect r="-24167"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9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3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BE591E-6F7B-DBD3-53EB-A7CAA1E70353}"/>
              </a:ext>
            </a:extLst>
          </p:cNvPr>
          <p:cNvCxnSpPr>
            <a:cxnSpLocks/>
          </p:cNvCxnSpPr>
          <p:nvPr/>
        </p:nvCxnSpPr>
        <p:spPr>
          <a:xfrm>
            <a:off x="6024126" y="4588215"/>
            <a:ext cx="574764" cy="12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44C275-9029-CDB7-81DB-71A10C862144}"/>
              </a:ext>
            </a:extLst>
          </p:cNvPr>
          <p:cNvCxnSpPr>
            <a:cxnSpLocks/>
          </p:cNvCxnSpPr>
          <p:nvPr/>
        </p:nvCxnSpPr>
        <p:spPr>
          <a:xfrm>
            <a:off x="6644638" y="3548024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/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/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/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blipFill>
                <a:blip r:embed="rId6"/>
                <a:stretch>
                  <a:fillRect l="-1639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/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/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9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72537E-7C4E-C2B5-5294-856E009088D0}"/>
              </a:ext>
            </a:extLst>
          </p:cNvPr>
          <p:cNvSpPr txBox="1"/>
          <p:nvPr/>
        </p:nvSpPr>
        <p:spPr>
          <a:xfrm>
            <a:off x="7544344" y="5077602"/>
            <a:ext cx="320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等於一次導函數的值，也就是斜率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75BFA65-39AE-1667-71D4-EB6B8FAD2514}"/>
              </a:ext>
            </a:extLst>
          </p:cNvPr>
          <p:cNvSpPr txBox="1"/>
          <p:nvPr/>
        </p:nvSpPr>
        <p:spPr>
          <a:xfrm>
            <a:off x="7562676" y="3220894"/>
            <a:ext cx="157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一次導函數：</a:t>
            </a:r>
            <a:endParaRPr lang="zh-TW" altLang="en-US" dirty="0"/>
          </a:p>
        </p:txBody>
      </p: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06066F9C-A8F3-2FBC-A0D9-A5B6DAD3FA45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rot="5400000">
            <a:off x="9072613" y="1915466"/>
            <a:ext cx="585148" cy="202570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2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49B01-2C9E-E69A-F164-60ED32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計算導數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ED9D2F-0310-BAA9-948B-52AB810F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/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/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/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/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𝑥h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blipFill>
                <a:blip r:embed="rId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/>
              <p:nvPr/>
            </p:nvSpPr>
            <p:spPr>
              <a:xfrm>
                <a:off x="1548270" y="5556484"/>
                <a:ext cx="2487282" cy="4880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4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h</m:t>
                      </m:r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5556484"/>
                <a:ext cx="2487282" cy="488019"/>
              </a:xfrm>
              <a:prstGeom prst="rect">
                <a:avLst/>
              </a:prstGeom>
              <a:blipFill>
                <a:blip r:embed="rId6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/>
              <p:nvPr/>
            </p:nvSpPr>
            <p:spPr>
              <a:xfrm>
                <a:off x="4035552" y="5569662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52" y="5569662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C01875-5C78-5839-B8D2-0A697DF68FD6}"/>
              </a:ext>
            </a:extLst>
          </p:cNvPr>
          <p:cNvSpPr txBox="1"/>
          <p:nvPr/>
        </p:nvSpPr>
        <p:spPr>
          <a:xfrm>
            <a:off x="5010912" y="5619308"/>
            <a:ext cx="151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 </a:t>
            </a: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0)</a:t>
            </a: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2EF8FB-6C97-821F-F6E9-FCCE4CDB954E}"/>
              </a:ext>
            </a:extLst>
          </p:cNvPr>
          <p:cNvSpPr txBox="1"/>
          <p:nvPr/>
        </p:nvSpPr>
        <p:spPr>
          <a:xfrm>
            <a:off x="894724" y="6428845"/>
            <a:ext cx="3031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謝謝陳冠甫老師找出公式錯誤</a:t>
            </a:r>
          </a:p>
        </p:txBody>
      </p:sp>
    </p:spTree>
    <p:extLst>
      <p:ext uri="{BB962C8B-B14F-4D97-AF65-F5344CB8AC3E}">
        <p14:creationId xmlns:p14="http://schemas.microsoft.com/office/powerpoint/2010/main" val="29733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0C42C-51C1-9026-EC71-B23E52F5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物理意義</a:t>
            </a:r>
            <a:r>
              <a:rPr kumimoji="1" lang="en-US" altLang="zh-TW" dirty="0"/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832B84-0C44-067F-D839-E8768CC0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8F5853-991D-2C30-848E-6C8594E9546A}"/>
              </a:ext>
            </a:extLst>
          </p:cNvPr>
          <p:cNvSpPr txBox="1"/>
          <p:nvPr/>
        </p:nvSpPr>
        <p:spPr>
          <a:xfrm>
            <a:off x="653144" y="3274660"/>
            <a:ext cx="10918370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有一跑者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分鐘內跑了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2km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，請問這個人一秒鐘跑多少公里？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距離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一秒鐘可以被想成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因此，梯度代表在極短情況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這裡用時間舉例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變化量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/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5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2C82E50-F9DE-7937-5F4A-9FE8E5A156B5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1C6E74E-95E3-5C6E-5FF0-F5E2DFBB8BF0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65492BD-45BB-FD0B-DB31-1E69D42C2254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930F133-04A5-1005-53E2-388BFD5C120D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72B0E8D-5D5C-A57B-0EAA-74890EB2C50F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A2A4126-BE76-A3B2-5AE7-295463BAE192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ECF9DF7-07FE-527A-DFE4-01EA58297D98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</p:spTree>
    <p:extLst>
      <p:ext uri="{BB962C8B-B14F-4D97-AF65-F5344CB8AC3E}">
        <p14:creationId xmlns:p14="http://schemas.microsoft.com/office/powerpoint/2010/main" val="29612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/>
              <p:nvPr/>
            </p:nvSpPr>
            <p:spPr>
              <a:xfrm>
                <a:off x="5319253" y="4071813"/>
                <a:ext cx="241227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53" y="4071813"/>
                <a:ext cx="2412274" cy="898964"/>
              </a:xfrm>
              <a:prstGeom prst="rect">
                <a:avLst/>
              </a:prstGeom>
              <a:blipFill>
                <a:blip r:embed="rId3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800" dirty="0"/>
                  <a:t> is a 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800" dirty="0"/>
                  <a:t>parameter (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8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800" dirty="0"/>
                  <a:t>is a 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800" dirty="0"/>
                  <a:t> function:</a:t>
                </a:r>
                <a:endParaRPr kumimoji="1"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954107"/>
              </a:xfrm>
              <a:prstGeom prst="rect">
                <a:avLst/>
              </a:prstGeom>
              <a:blipFill>
                <a:blip r:embed="rId4"/>
                <a:stretch>
                  <a:fillRect l="-1394"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F9563A33-428E-B114-E90F-8B98585ECC28}"/>
              </a:ext>
            </a:extLst>
          </p:cNvPr>
          <p:cNvSpPr txBox="1"/>
          <p:nvPr/>
        </p:nvSpPr>
        <p:spPr>
          <a:xfrm>
            <a:off x="2644879" y="4150031"/>
            <a:ext cx="2674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Objective function</a:t>
            </a:r>
          </a:p>
          <a:p>
            <a:r>
              <a:rPr kumimoji="1" lang="en-US" altLang="zh-TW" sz="2400" dirty="0"/>
              <a:t>(example):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5636261"/>
                <a:ext cx="7197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8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800" dirty="0"/>
                  <a:t> is the 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learning rate </a:t>
                </a:r>
                <a:r>
                  <a:rPr lang="en-US" altLang="zh-TW" sz="2800" dirty="0"/>
                  <a:t>used for gradient descent.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5636261"/>
                <a:ext cx="7197211" cy="523220"/>
              </a:xfrm>
              <a:prstGeom prst="rect">
                <a:avLst/>
              </a:prstGeom>
              <a:blipFill>
                <a:blip r:embed="rId5"/>
                <a:stretch>
                  <a:fillRect l="-529" t="-14634" b="-31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7120A-C60F-08A3-F405-1C9B95D1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“Function” we‘re going to train?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85048D-6AAD-110D-54CD-E3D6EF63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4079A6-14A9-7CFC-8D8D-46FFAB144D31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Function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/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/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/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假設模型的輸出是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blipFill>
                <a:blip r:embed="rId4"/>
                <a:stretch>
                  <a:fillRect l="-1938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/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blipFill>
                <a:blip r:embed="rId5"/>
                <a:stretch>
                  <a:fillRect l="-13978" t="-105682" b="-16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B5B86BD-07D3-3855-5C5B-EEDE3A242A1B}"/>
              </a:ext>
            </a:extLst>
          </p:cNvPr>
          <p:cNvCxnSpPr>
            <a:cxnSpLocks/>
          </p:cNvCxnSpPr>
          <p:nvPr/>
        </p:nvCxnSpPr>
        <p:spPr>
          <a:xfrm>
            <a:off x="6872748" y="4886632"/>
            <a:ext cx="11307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2C51D1C-DAD1-C999-8311-9997A3DFB4C6}"/>
              </a:ext>
            </a:extLst>
          </p:cNvPr>
          <p:cNvSpPr/>
          <p:nvPr/>
        </p:nvSpPr>
        <p:spPr>
          <a:xfrm>
            <a:off x="4945625" y="4125612"/>
            <a:ext cx="4975123" cy="1360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FD459D-66D6-B9F8-9FFA-0EFD14B0ABC3}"/>
              </a:ext>
            </a:extLst>
          </p:cNvPr>
          <p:cNvSpPr txBox="1"/>
          <p:nvPr/>
        </p:nvSpPr>
        <p:spPr>
          <a:xfrm>
            <a:off x="2069691" y="4603743"/>
            <a:ext cx="288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我們要訓練的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36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梯度主要是提供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要修正的「方向」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正號或負號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讓參數的值改變最後順利走到最低點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851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很大的話，表示該位置還在非常陡峭的位置，通常在這時候參數的值確實需要改變多一點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10252498" y="2926651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20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D1385-3677-522F-3C42-94903BEC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Approaches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37B629-B042-715F-E7A4-9DD7B0C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C79299B-C1AD-1A28-4EE4-72DD8E287FB2}"/>
              </a:ext>
            </a:extLst>
          </p:cNvPr>
          <p:cNvSpPr/>
          <p:nvPr/>
        </p:nvSpPr>
        <p:spPr>
          <a:xfrm>
            <a:off x="956734" y="2121385"/>
            <a:ext cx="2328332" cy="150706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A6618AF-5CBD-AA85-BCDA-30533BF21D5F}"/>
              </a:ext>
            </a:extLst>
          </p:cNvPr>
          <p:cNvSpPr/>
          <p:nvPr/>
        </p:nvSpPr>
        <p:spPr>
          <a:xfrm>
            <a:off x="956734" y="4423340"/>
            <a:ext cx="2328333" cy="15070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Unsupervised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8" name="圖形 7" descr="書本 以實心填滿">
            <a:extLst>
              <a:ext uri="{FF2B5EF4-FFF2-40B4-BE49-F238E27FC236}">
                <a16:creationId xmlns:a16="http://schemas.microsoft.com/office/drawing/2014/main" id="{A30056D3-D2F7-37DA-9A8A-899FC3A6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338" y="2513691"/>
            <a:ext cx="779535" cy="77953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6FFC60-67B6-9F3C-48E5-EAC5CE8FEE4E}"/>
              </a:ext>
            </a:extLst>
          </p:cNvPr>
          <p:cNvSpPr txBox="1"/>
          <p:nvPr/>
        </p:nvSpPr>
        <p:spPr>
          <a:xfrm>
            <a:off x="6422259" y="2537610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A2EFB03-9064-B91A-91BC-715D21E5BC05}"/>
              </a:ext>
            </a:extLst>
          </p:cNvPr>
          <p:cNvCxnSpPr>
            <a:cxnSpLocks/>
          </p:cNvCxnSpPr>
          <p:nvPr/>
        </p:nvCxnSpPr>
        <p:spPr>
          <a:xfrm>
            <a:off x="5232269" y="2903458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形 11" descr="書本 以實心填滿">
            <a:extLst>
              <a:ext uri="{FF2B5EF4-FFF2-40B4-BE49-F238E27FC236}">
                <a16:creationId xmlns:a16="http://schemas.microsoft.com/office/drawing/2014/main" id="{AD86B092-0D3F-FFE6-67D0-187FDA21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2045" y="4787107"/>
            <a:ext cx="779535" cy="77953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F96618-C899-C059-CBF5-A54891A778C9}"/>
              </a:ext>
            </a:extLst>
          </p:cNvPr>
          <p:cNvSpPr txBox="1"/>
          <p:nvPr/>
        </p:nvSpPr>
        <p:spPr>
          <a:xfrm>
            <a:off x="6374966" y="4811026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2BB9E71-57F0-CDBD-1FA4-DA440416A696}"/>
              </a:ext>
            </a:extLst>
          </p:cNvPr>
          <p:cNvCxnSpPr>
            <a:cxnSpLocks/>
          </p:cNvCxnSpPr>
          <p:nvPr/>
        </p:nvCxnSpPr>
        <p:spPr>
          <a:xfrm>
            <a:off x="5184976" y="5176874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4720D9-D001-EC85-EC95-EAA3C7F6446A}"/>
              </a:ext>
            </a:extLst>
          </p:cNvPr>
          <p:cNvSpPr txBox="1"/>
          <p:nvPr/>
        </p:nvSpPr>
        <p:spPr>
          <a:xfrm>
            <a:off x="5482759" y="5026076"/>
            <a:ext cx="494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/>
              <a:t>❌</a:t>
            </a:r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C334327-9A52-AF0F-6D59-E6AFD659D7C9}"/>
              </a:ext>
            </a:extLst>
          </p:cNvPr>
          <p:cNvSpPr txBox="1"/>
          <p:nvPr/>
        </p:nvSpPr>
        <p:spPr>
          <a:xfrm>
            <a:off x="4000596" y="3444024"/>
            <a:ext cx="364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準備許多有答案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(label)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的資料來訓練模型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2E8E7-3592-B662-1EFA-E479A05F2C94}"/>
              </a:ext>
            </a:extLst>
          </p:cNvPr>
          <p:cNvSpPr/>
          <p:nvPr/>
        </p:nvSpPr>
        <p:spPr>
          <a:xfrm>
            <a:off x="8246728" y="2197586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Classification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ADFE1F-AB1C-D7EA-6251-FDD029C1AC0D}"/>
              </a:ext>
            </a:extLst>
          </p:cNvPr>
          <p:cNvSpPr/>
          <p:nvPr/>
        </p:nvSpPr>
        <p:spPr>
          <a:xfrm>
            <a:off x="8246728" y="313684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Regression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3F3152-B2EA-DFEF-C02C-0F5B88C20808}"/>
              </a:ext>
            </a:extLst>
          </p:cNvPr>
          <p:cNvSpPr/>
          <p:nvPr/>
        </p:nvSpPr>
        <p:spPr>
          <a:xfrm>
            <a:off x="8246728" y="4508617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Clustering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641576-EC01-AC7D-B744-D11B049311FA}"/>
              </a:ext>
            </a:extLst>
          </p:cNvPr>
          <p:cNvSpPr/>
          <p:nvPr/>
        </p:nvSpPr>
        <p:spPr>
          <a:xfrm>
            <a:off x="8246728" y="534146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13A4BB-6DF6-BDCE-1B71-C182BCC05BE3}"/>
              </a:ext>
            </a:extLst>
          </p:cNvPr>
          <p:cNvSpPr txBox="1"/>
          <p:nvPr/>
        </p:nvSpPr>
        <p:spPr>
          <a:xfrm>
            <a:off x="4000596" y="5734356"/>
            <a:ext cx="383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模型在沒有標註的資料下學習資料本身的內在結構或模式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8CD6F6-E492-8CD6-79E0-3BFBD3FC1789}"/>
              </a:ext>
            </a:extLst>
          </p:cNvPr>
          <p:cNvSpPr txBox="1"/>
          <p:nvPr/>
        </p:nvSpPr>
        <p:spPr>
          <a:xfrm>
            <a:off x="1335663" y="1582265"/>
            <a:ext cx="15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Approaches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DFFDE5-A2A8-9216-7060-A84E10C5F022}"/>
              </a:ext>
            </a:extLst>
          </p:cNvPr>
          <p:cNvSpPr txBox="1"/>
          <p:nvPr/>
        </p:nvSpPr>
        <p:spPr>
          <a:xfrm>
            <a:off x="4708839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Learning Process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B374ED-33FA-D092-9E50-3CF29FF8CD33}"/>
              </a:ext>
            </a:extLst>
          </p:cNvPr>
          <p:cNvSpPr txBox="1"/>
          <p:nvPr/>
        </p:nvSpPr>
        <p:spPr>
          <a:xfrm>
            <a:off x="8246728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Common Tasks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238D3D1-8DA8-9986-61D4-33E342B3DDEF}"/>
              </a:ext>
            </a:extLst>
          </p:cNvPr>
          <p:cNvSpPr txBox="1"/>
          <p:nvPr/>
        </p:nvSpPr>
        <p:spPr>
          <a:xfrm>
            <a:off x="10304128" y="5395408"/>
            <a:ext cx="161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Dimensionality Reduction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4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很小的話，表示該位置在函數平滑的位置，通常在這時候參數的值可能需要改變少一點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7194666" y="416551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5792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1002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zh-TW" altLang="en-US" sz="6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流程推導</a:t>
            </a:r>
          </a:p>
        </p:txBody>
      </p:sp>
    </p:spTree>
    <p:extLst>
      <p:ext uri="{BB962C8B-B14F-4D97-AF65-F5344CB8AC3E}">
        <p14:creationId xmlns:p14="http://schemas.microsoft.com/office/powerpoint/2010/main" val="57073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36815" y="1789989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5224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blipFill>
                <a:blip r:embed="rId4"/>
                <a:stretch>
                  <a:fillRect l="-13620" t="-108046" b="-164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51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0848-02D2-8F83-E1CE-72317803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9448A3-D930-1C54-0B04-22FA4A3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/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4545" b="-2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/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blipFill>
                <a:blip r:embed="rId4"/>
                <a:stretch>
                  <a:fillRect l="-832" t="-154545" b="-2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/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CE0493-8026-53ED-D1FC-F0E581C9AC96}"/>
              </a:ext>
            </a:extLst>
          </p:cNvPr>
          <p:cNvSpPr txBox="1"/>
          <p:nvPr/>
        </p:nvSpPr>
        <p:spPr>
          <a:xfrm>
            <a:off x="849086" y="3557976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826CCF-A374-7A63-7315-3C6DE6066B2B}"/>
              </a:ext>
            </a:extLst>
          </p:cNvPr>
          <p:cNvSpPr txBox="1"/>
          <p:nvPr/>
        </p:nvSpPr>
        <p:spPr>
          <a:xfrm>
            <a:off x="849086" y="4950409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</p:spTree>
    <p:extLst>
      <p:ext uri="{BB962C8B-B14F-4D97-AF65-F5344CB8AC3E}">
        <p14:creationId xmlns:p14="http://schemas.microsoft.com/office/powerpoint/2010/main" val="37975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7E7CB-9364-E75E-9D1D-17E203C6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The generalized power rule for derivatives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39EA18-5126-C182-D474-BAF520C6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/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blipFill>
                <a:blip r:embed="rId2"/>
                <a:stretch>
                  <a:fillRect l="-3704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/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, and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zh-TW" altLang="zh-TW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zh-TW" sz="2800" dirty="0">
                    <a:effectLst/>
                  </a:rPr>
                  <a:t> </a:t>
                </a:r>
                <a:r>
                  <a:rPr lang="en-US" altLang="zh-TW" sz="2800" dirty="0">
                    <a:effectLst/>
                  </a:rPr>
                  <a:t>is </a:t>
                </a:r>
                <a:r>
                  <a:rPr lang="en-US" altLang="zh-TW" sz="2800" dirty="0">
                    <a:solidFill>
                      <a:srgbClr val="FF0000"/>
                    </a:solidFill>
                    <a:effectLst/>
                  </a:rPr>
                  <a:t>differentiable</a:t>
                </a:r>
                <a:r>
                  <a:rPr lang="en-US" altLang="zh-TW" sz="2800" dirty="0">
                    <a:effectLst/>
                  </a:rPr>
                  <a:t>.</a:t>
                </a:r>
                <a:endParaRPr kumimoji="1"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blipFill>
                <a:blip r:embed="rId3"/>
                <a:stretch>
                  <a:fillRect l="-2817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64852E9D-269C-54E4-9B83-CF2B4C42729E}"/>
              </a:ext>
            </a:extLst>
          </p:cNvPr>
          <p:cNvSpPr txBox="1"/>
          <p:nvPr/>
        </p:nvSpPr>
        <p:spPr>
          <a:xfrm>
            <a:off x="1230381" y="3039869"/>
            <a:ext cx="169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Then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/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blipFill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CE0D31-1CB3-7417-B3EE-56DDAB119EE7}"/>
              </a:ext>
            </a:extLst>
          </p:cNvPr>
          <p:cNvSpPr txBox="1"/>
          <p:nvPr/>
        </p:nvSpPr>
        <p:spPr>
          <a:xfrm>
            <a:off x="1486929" y="6046228"/>
            <a:ext cx="972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證明</a:t>
            </a:r>
            <a:r>
              <a:rPr kumimoji="1" lang="zh-TW" altLang="en-US" dirty="0"/>
              <a:t>：</a:t>
            </a:r>
            <a:r>
              <a:rPr kumimoji="1" lang="en" altLang="zh-TW" dirty="0"/>
              <a:t> http://</a:t>
            </a:r>
            <a:r>
              <a:rPr kumimoji="1" lang="en" altLang="zh-TW" dirty="0" err="1"/>
              <a:t>www.math.ncu.edu.tw</a:t>
            </a:r>
            <a:r>
              <a:rPr kumimoji="1" lang="en" altLang="zh-TW" dirty="0"/>
              <a:t>/~</a:t>
            </a:r>
            <a:r>
              <a:rPr kumimoji="1" lang="en" altLang="zh-TW" dirty="0" err="1"/>
              <a:t>yu</a:t>
            </a:r>
            <a:r>
              <a:rPr kumimoji="1" lang="en" altLang="zh-TW" dirty="0"/>
              <a:t>/ecocal95/boards/lec12_c_95.pdf</a:t>
            </a:r>
            <a:r>
              <a:rPr kumimoji="1" lang="zh-TW" altLang="en-US" dirty="0"/>
              <a:t> </a:t>
            </a:r>
            <a:r>
              <a:rPr kumimoji="1" lang="en-US" altLang="zh-TW" dirty="0"/>
              <a:t>(from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中央大學數學系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/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/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blipFill>
                <a:blip r:embed="rId6"/>
                <a:stretch>
                  <a:fillRect t="-153731" b="-2298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82058ED-0B8D-3C26-4F1B-E0FDC87B34EF}"/>
              </a:ext>
            </a:extLst>
          </p:cNvPr>
          <p:cNvSpPr/>
          <p:nvPr/>
        </p:nvSpPr>
        <p:spPr>
          <a:xfrm>
            <a:off x="5112904" y="4072089"/>
            <a:ext cx="5500051" cy="178947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80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5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blipFill>
                <a:blip r:embed="rId3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，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扮演梯度下降過程的重要角色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blipFill>
                <a:blip r:embed="rId6"/>
                <a:stretch>
                  <a:fillRect l="-1042" r="-1215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356F-129E-03B3-4AB5-46CA3961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impact of a Learning Rate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C90564-C34D-8068-67FD-C74B6A3F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Goldilocks of learning rates">
            <a:extLst>
              <a:ext uri="{FF2B5EF4-FFF2-40B4-BE49-F238E27FC236}">
                <a16:creationId xmlns:a16="http://schemas.microsoft.com/office/drawing/2014/main" id="{9A7C808E-82EC-47E2-47FB-4B20169C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44" y="2108820"/>
            <a:ext cx="9778511" cy="379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3234A-090B-90B8-383C-43CFEBFCF254}"/>
              </a:ext>
            </a:extLst>
          </p:cNvPr>
          <p:cNvSpPr txBox="1"/>
          <p:nvPr/>
        </p:nvSpPr>
        <p:spPr>
          <a:xfrm>
            <a:off x="2965938" y="6246283"/>
            <a:ext cx="6260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www.jeremyjordan.me</a:t>
            </a:r>
            <a:r>
              <a:rPr kumimoji="1" lang="en-US" altLang="zh-TW" sz="1600" dirty="0"/>
              <a:t>/</a:t>
            </a:r>
            <a:r>
              <a:rPr kumimoji="1" lang="en-US" altLang="zh-TW" sz="1600" dirty="0" err="1"/>
              <a:t>nn</a:t>
            </a:r>
            <a:r>
              <a:rPr kumimoji="1" lang="en-US" altLang="zh-TW" sz="1600" dirty="0"/>
              <a:t>-learning-rate/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70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99E1B-1D02-CCE9-0D4C-2B83663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choose the best learning rate?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0CF07-4BB6-CCC0-815D-108ABC2B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1DED88-8239-AC98-6B14-979730F7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45" y="1756029"/>
            <a:ext cx="6383594" cy="227045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C444EF-48BF-7D17-3CFD-E45D541ABDD1}"/>
              </a:ext>
            </a:extLst>
          </p:cNvPr>
          <p:cNvSpPr txBox="1"/>
          <p:nvPr/>
        </p:nvSpPr>
        <p:spPr>
          <a:xfrm>
            <a:off x="3541192" y="6348023"/>
            <a:ext cx="514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source:</a:t>
            </a:r>
            <a:r>
              <a:rPr kumimoji="1" lang="zh-TW" altLang="en-US" sz="1400" dirty="0"/>
              <a:t> </a:t>
            </a:r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x.com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karpathy</a:t>
            </a:r>
            <a:r>
              <a:rPr kumimoji="1" lang="en" altLang="zh-TW" sz="1400" dirty="0"/>
              <a:t>/status/801621764144971776</a:t>
            </a:r>
            <a:endParaRPr kumimoji="1"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358F06-C796-54DB-E9D9-EFFEACA1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42" y="4314876"/>
            <a:ext cx="7772400" cy="1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2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Calculus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calcgospel.top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/wp-content/uploads/2020/06/02-01-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微分的定義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.pdf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40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gradient descent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Deep Learning Book Chapter 4.3: Gradient-Based Optimization</a:t>
            </a:r>
          </a:p>
          <a:p>
            <a:pPr lvl="1"/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www.deeplearningbook.org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/contents/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numerical.html</a:t>
            </a:r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www.youtube.com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watch?v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=fegAeph9UaA</a:t>
            </a: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speech.ee.ntu.edu.tw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/~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tlkagk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/courses/ML_2016/Lecture/Regression%20(v6).pdf</a:t>
            </a:r>
          </a:p>
          <a:p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4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Classification and Regression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5C9E238-582E-F164-9EAD-98C2D6DB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256009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03F3418-B90A-820D-7EEA-6AE5069A1C80}"/>
              </a:ext>
            </a:extLst>
          </p:cNvPr>
          <p:cNvCxnSpPr/>
          <p:nvPr/>
        </p:nvCxnSpPr>
        <p:spPr>
          <a:xfrm>
            <a:off x="403098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DDD100E-A998-3BBE-114D-340AEE3C4D80}"/>
              </a:ext>
            </a:extLst>
          </p:cNvPr>
          <p:cNvCxnSpPr/>
          <p:nvPr/>
        </p:nvCxnSpPr>
        <p:spPr>
          <a:xfrm>
            <a:off x="699516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23CDC5-5FBC-94B0-88C0-A7982724DEB0}"/>
              </a:ext>
            </a:extLst>
          </p:cNvPr>
          <p:cNvSpPr txBox="1"/>
          <p:nvPr/>
        </p:nvSpPr>
        <p:spPr>
          <a:xfrm>
            <a:off x="7997190" y="2560096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F0B4AE-11C0-E96A-ED1A-3C6A3F1AB4E3}"/>
              </a:ext>
            </a:extLst>
          </p:cNvPr>
          <p:cNvSpPr txBox="1"/>
          <p:nvPr/>
        </p:nvSpPr>
        <p:spPr>
          <a:xfrm>
            <a:off x="7997190" y="2996559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179586-8AA2-5536-8D4F-E269D7D8CF2F}"/>
              </a:ext>
            </a:extLst>
          </p:cNvPr>
          <p:cNvSpPr txBox="1"/>
          <p:nvPr/>
        </p:nvSpPr>
        <p:spPr>
          <a:xfrm>
            <a:off x="7997190" y="3424371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Apple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525EA8EF-B155-6955-8BFA-803F71ED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0164" y="2447478"/>
            <a:ext cx="625345" cy="625345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B2E5EECB-6552-705B-B5F3-3398BFAE40B5}"/>
              </a:ext>
            </a:extLst>
          </p:cNvPr>
          <p:cNvSpPr/>
          <p:nvPr/>
        </p:nvSpPr>
        <p:spPr>
          <a:xfrm>
            <a:off x="5033010" y="2678454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C774751-899B-FBD8-77FE-8E9EBCDCAF4E}"/>
              </a:ext>
            </a:extLst>
          </p:cNvPr>
          <p:cNvCxnSpPr/>
          <p:nvPr/>
        </p:nvCxnSpPr>
        <p:spPr>
          <a:xfrm>
            <a:off x="403098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815B615-1968-13B2-76F7-7B772003730A}"/>
              </a:ext>
            </a:extLst>
          </p:cNvPr>
          <p:cNvCxnSpPr/>
          <p:nvPr/>
        </p:nvCxnSpPr>
        <p:spPr>
          <a:xfrm>
            <a:off x="699516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6185BB4-665D-88B4-75ED-61E61527103A}"/>
              </a:ext>
            </a:extLst>
          </p:cNvPr>
          <p:cNvSpPr/>
          <p:nvPr/>
        </p:nvSpPr>
        <p:spPr>
          <a:xfrm>
            <a:off x="5033010" y="481085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85BEC1F-6C4C-2176-FF3E-9A49D925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50" y="4836228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93C1B9-06B5-1071-9ACD-D127B0772CA8}"/>
              </a:ext>
            </a:extLst>
          </p:cNvPr>
          <p:cNvSpPr txBox="1"/>
          <p:nvPr/>
        </p:nvSpPr>
        <p:spPr>
          <a:xfrm>
            <a:off x="7997190" y="5098184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D6392A-6C14-468A-3EAB-90134F716A91}"/>
              </a:ext>
            </a:extLst>
          </p:cNvPr>
          <p:cNvSpPr txBox="1"/>
          <p:nvPr/>
        </p:nvSpPr>
        <p:spPr>
          <a:xfrm>
            <a:off x="653143" y="1923499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Classification</a:t>
            </a:r>
            <a:endParaRPr kumimoji="1" lang="zh-TW" altLang="en-US" sz="2400" u="sng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4732C-B479-E9C7-3F2C-367B11C6159B}"/>
              </a:ext>
            </a:extLst>
          </p:cNvPr>
          <p:cNvSpPr txBox="1"/>
          <p:nvPr/>
        </p:nvSpPr>
        <p:spPr>
          <a:xfrm>
            <a:off x="653143" y="4165957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6498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539B88-6C82-3047-BBD2-E7C0DF90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PyTorch</a:t>
            </a:r>
            <a:r>
              <a:rPr kumimoji="1" lang="en-US" altLang="zh-TW" dirty="0"/>
              <a:t> Tutorial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55BB09-EBCE-917A-7475-EBE39DBB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763567-3EFE-83F3-623D-ECDCB4C3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64" y="1907638"/>
            <a:ext cx="10340671" cy="377470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3CBA31-CBCA-720E-25FF-BF667EBC1EF4}"/>
              </a:ext>
            </a:extLst>
          </p:cNvPr>
          <p:cNvSpPr txBox="1"/>
          <p:nvPr/>
        </p:nvSpPr>
        <p:spPr>
          <a:xfrm>
            <a:off x="4362449" y="6305215"/>
            <a:ext cx="3499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pytorch.org</a:t>
            </a:r>
            <a:r>
              <a:rPr kumimoji="1" lang="en-US" altLang="zh-TW" sz="1400" dirty="0"/>
              <a:t>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1876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[Example] Clustering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左側是症狀嚴重性與症狀的比較圖表&#10;   顯示可提供三個叢集的資料點&#10;   右邊為相同的圖表，但三個叢集都有彩色。">
            <a:extLst>
              <a:ext uri="{FF2B5EF4-FFF2-40B4-BE49-F238E27FC236}">
                <a16:creationId xmlns:a16="http://schemas.microsoft.com/office/drawing/2014/main" id="{DC408C26-6897-E0A4-8CF0-D99E8645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8" y="1674173"/>
            <a:ext cx="7840343" cy="44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1BE8EC-FCA3-85B7-390F-4DCF6CB21B0E}"/>
              </a:ext>
            </a:extLst>
          </p:cNvPr>
          <p:cNvSpPr txBox="1"/>
          <p:nvPr/>
        </p:nvSpPr>
        <p:spPr>
          <a:xfrm>
            <a:off x="3848100" y="6240302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developers.google.com</a:t>
            </a:r>
            <a:r>
              <a:rPr kumimoji="1" lang="en-US" altLang="zh-TW" sz="1400" dirty="0"/>
              <a:t>/machine-learning/clustering/</a:t>
            </a:r>
            <a:r>
              <a:rPr kumimoji="1" lang="en-US" altLang="zh-TW" sz="1400" dirty="0" err="1"/>
              <a:t>overview?hl</a:t>
            </a:r>
            <a:r>
              <a:rPr kumimoji="1" lang="en-US" altLang="zh-TW" sz="1400" dirty="0"/>
              <a:t>=</a:t>
            </a:r>
            <a:r>
              <a:rPr kumimoji="1" lang="en-US" altLang="zh-TW" sz="1400" dirty="0" err="1"/>
              <a:t>zh-tw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661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Similarity Matching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圖片 4" descr="一張含有 人員, 人的臉孔, 服裝, 室內 的圖片&#10;&#10;自動產生的描述">
            <a:extLst>
              <a:ext uri="{FF2B5EF4-FFF2-40B4-BE49-F238E27FC236}">
                <a16:creationId xmlns:a16="http://schemas.microsoft.com/office/drawing/2014/main" id="{20A3DCA1-F4C2-7010-A4D2-01FC2269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25281" r="24762" b="9224"/>
          <a:stretch/>
        </p:blipFill>
        <p:spPr>
          <a:xfrm rot="5400000">
            <a:off x="1727924" y="5020437"/>
            <a:ext cx="1295050" cy="1008707"/>
          </a:xfrm>
          <a:prstGeom prst="rect">
            <a:avLst/>
          </a:prstGeom>
        </p:spPr>
      </p:pic>
      <p:pic>
        <p:nvPicPr>
          <p:cNvPr id="7" name="圖片 6" descr="一張含有 人的臉孔, 人員, 服裝, 脖子 的圖片&#10;&#10;自動產生的描述">
            <a:extLst>
              <a:ext uri="{FF2B5EF4-FFF2-40B4-BE49-F238E27FC236}">
                <a16:creationId xmlns:a16="http://schemas.microsoft.com/office/drawing/2014/main" id="{804FD98F-3EE5-CE48-8DB9-51FCE9E7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50" y="2586635"/>
            <a:ext cx="661049" cy="6610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ED44FCF-3179-1F66-D811-AADC4FA888EF}"/>
              </a:ext>
            </a:extLst>
          </p:cNvPr>
          <p:cNvSpPr txBox="1"/>
          <p:nvPr/>
        </p:nvSpPr>
        <p:spPr>
          <a:xfrm>
            <a:off x="1302877" y="2049281"/>
            <a:ext cx="227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BF619F-4C60-1450-0748-74F26D50A9A9}"/>
              </a:ext>
            </a:extLst>
          </p:cNvPr>
          <p:cNvSpPr txBox="1"/>
          <p:nvPr/>
        </p:nvSpPr>
        <p:spPr>
          <a:xfrm>
            <a:off x="1456815" y="4439388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我被掃描的照片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7BD5F1-C583-E1F1-4CD7-B1FFAE75B18E}"/>
              </a:ext>
            </a:extLst>
          </p:cNvPr>
          <p:cNvCxnSpPr/>
          <p:nvPr/>
        </p:nvCxnSpPr>
        <p:spPr>
          <a:xfrm>
            <a:off x="3682999" y="3045709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4512423-2F7F-164D-69DE-F390AD6E83EC}"/>
              </a:ext>
            </a:extLst>
          </p:cNvPr>
          <p:cNvCxnSpPr>
            <a:cxnSpLocks/>
          </p:cNvCxnSpPr>
          <p:nvPr/>
        </p:nvCxnSpPr>
        <p:spPr>
          <a:xfrm flipV="1">
            <a:off x="3682999" y="4628577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n Emoji">
            <a:extLst>
              <a:ext uri="{FF2B5EF4-FFF2-40B4-BE49-F238E27FC236}">
                <a16:creationId xmlns:a16="http://schemas.microsoft.com/office/drawing/2014/main" id="{4660D319-4698-E3C9-04E0-33F329B8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2" y="2692851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Emoji">
            <a:extLst>
              <a:ext uri="{FF2B5EF4-FFF2-40B4-BE49-F238E27FC236}">
                <a16:creationId xmlns:a16="http://schemas.microsoft.com/office/drawing/2014/main" id="{121CDFB8-7DEF-CAC4-A109-314E6D2A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3" y="3339183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Emoji">
            <a:extLst>
              <a:ext uri="{FF2B5EF4-FFF2-40B4-BE49-F238E27FC236}">
                <a16:creationId xmlns:a16="http://schemas.microsoft.com/office/drawing/2014/main" id="{2213439D-0DFD-27F5-CE06-1ACC880F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657" y="3344990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EE16FE5-0EB0-0CFD-784C-555B02272D8F}"/>
              </a:ext>
            </a:extLst>
          </p:cNvPr>
          <p:cNvSpPr/>
          <p:nvPr/>
        </p:nvSpPr>
        <p:spPr>
          <a:xfrm>
            <a:off x="5723661" y="4115295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5F481B31-ABF9-81EA-CC3C-65395A3AF3CE}"/>
              </a:ext>
            </a:extLst>
          </p:cNvPr>
          <p:cNvCxnSpPr/>
          <p:nvPr/>
        </p:nvCxnSpPr>
        <p:spPr>
          <a:xfrm>
            <a:off x="7951894" y="4456322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FC0E65-5337-549D-BB6E-A0D913AA044D}"/>
              </a:ext>
            </a:extLst>
          </p:cNvPr>
          <p:cNvSpPr txBox="1"/>
          <p:nvPr/>
        </p:nvSpPr>
        <p:spPr>
          <a:xfrm>
            <a:off x="8869256" y="4225489"/>
            <a:ext cx="211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Valid or Invalid</a:t>
            </a:r>
            <a:endParaRPr kumimoji="1"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DD6C8E-A89A-1D6F-7E80-898103961973}"/>
              </a:ext>
            </a:extLst>
          </p:cNvPr>
          <p:cNvSpPr/>
          <p:nvPr/>
        </p:nvSpPr>
        <p:spPr>
          <a:xfrm>
            <a:off x="2375450" y="2595506"/>
            <a:ext cx="661049" cy="661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36DEDD-94D4-C839-3F76-710A4A8A65A0}"/>
              </a:ext>
            </a:extLst>
          </p:cNvPr>
          <p:cNvSpPr/>
          <p:nvPr/>
        </p:nvSpPr>
        <p:spPr>
          <a:xfrm>
            <a:off x="1871095" y="4877265"/>
            <a:ext cx="1008708" cy="129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CD5F2D-8C4B-DE2E-CAD2-40D34633AF57}"/>
              </a:ext>
            </a:extLst>
          </p:cNvPr>
          <p:cNvSpPr txBox="1"/>
          <p:nvPr/>
        </p:nvSpPr>
        <p:spPr>
          <a:xfrm>
            <a:off x="653143" y="1528977"/>
            <a:ext cx="192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以人臉辨識為例</a:t>
            </a:r>
          </a:p>
        </p:txBody>
      </p:sp>
    </p:spTree>
    <p:extLst>
      <p:ext uri="{BB962C8B-B14F-4D97-AF65-F5344CB8AC3E}">
        <p14:creationId xmlns:p14="http://schemas.microsoft.com/office/powerpoint/2010/main" val="36392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Dimensionality Reduction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29F317C-6F40-618B-811C-53ECA2D0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366724"/>
            <a:ext cx="889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7E670C-4E6C-5200-2167-0C3716C6E9B2}"/>
              </a:ext>
            </a:extLst>
          </p:cNvPr>
          <p:cNvSpPr txBox="1"/>
          <p:nvPr/>
        </p:nvSpPr>
        <p:spPr>
          <a:xfrm>
            <a:off x="3064328" y="62903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/>
              <a:t>Figure source: https://</a:t>
            </a:r>
            <a:r>
              <a:rPr lang="en" altLang="zh-TW" sz="1400" dirty="0" err="1"/>
              <a:t>blog.keras.io</a:t>
            </a:r>
            <a:r>
              <a:rPr lang="en" altLang="zh-TW" sz="1400" dirty="0"/>
              <a:t>/</a:t>
            </a:r>
            <a:r>
              <a:rPr lang="en" altLang="zh-TW" sz="1400" dirty="0" err="1"/>
              <a:t>img</a:t>
            </a:r>
            <a:r>
              <a:rPr lang="en" altLang="zh-TW" sz="1400" dirty="0"/>
              <a:t>/ae/</a:t>
            </a:r>
            <a:r>
              <a:rPr lang="en" altLang="zh-TW" sz="1400" dirty="0" err="1"/>
              <a:t>autoencoder_schema.jpg</a:t>
            </a:r>
            <a:endParaRPr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A1CCC4-A49C-9AD9-36AD-2236C73F613E}"/>
              </a:ext>
            </a:extLst>
          </p:cNvPr>
          <p:cNvSpPr txBox="1"/>
          <p:nvPr/>
        </p:nvSpPr>
        <p:spPr>
          <a:xfrm>
            <a:off x="1740322" y="5356202"/>
            <a:ext cx="39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類似於近年的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self-supervised learning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C8F549-4F1F-2DFD-28C5-582AD8EE25E6}"/>
              </a:ext>
            </a:extLst>
          </p:cNvPr>
          <p:cNvSpPr txBox="1"/>
          <p:nvPr/>
        </p:nvSpPr>
        <p:spPr>
          <a:xfrm>
            <a:off x="653143" y="1528977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AutoEncoder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15801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603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3B5D9FD9-137F-0447-7D28-97F03FE3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834" y="2298974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0930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54931"/>
              </p:ext>
            </p:extLst>
          </p:nvPr>
        </p:nvGraphicFramePr>
        <p:xfrm>
          <a:off x="2032000" y="4138113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1095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8" y="5544363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32EB722B-3FC2-D9F0-2E2D-0ECDB226C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3077</TotalTime>
  <Words>1507</Words>
  <Application>Microsoft Macintosh PowerPoint</Application>
  <PresentationFormat>寬螢幕</PresentationFormat>
  <Paragraphs>328</Paragraphs>
  <Slides>41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Microsoft JhengHei</vt:lpstr>
      <vt:lpstr>Arial</vt:lpstr>
      <vt:lpstr>Calibri</vt:lpstr>
      <vt:lpstr>Calibri Light</vt:lpstr>
      <vt:lpstr>Cambria Math</vt:lpstr>
      <vt:lpstr>回顧</vt:lpstr>
      <vt:lpstr>深度學習 Deep Learning</vt:lpstr>
      <vt:lpstr>Outline</vt:lpstr>
      <vt:lpstr>Machine Learning Approaches</vt:lpstr>
      <vt:lpstr>Classification and Regression</vt:lpstr>
      <vt:lpstr>[Example] Clustering</vt:lpstr>
      <vt:lpstr>[Example] Similarity Matching</vt:lpstr>
      <vt:lpstr>[Example] Dimensionality Reduction</vt:lpstr>
      <vt:lpstr>Regression</vt:lpstr>
      <vt:lpstr>Regression Tasks (1)</vt:lpstr>
      <vt:lpstr>Regression Tasks (2)</vt:lpstr>
      <vt:lpstr>Regression Tasks (3)</vt:lpstr>
      <vt:lpstr>Machine Learning is to train a function</vt:lpstr>
      <vt:lpstr>Training Process of a Deep Learning Model</vt:lpstr>
      <vt:lpstr>Gradient Descent vs. Back-propagation</vt:lpstr>
      <vt:lpstr>Linear Regression (線性迴歸)</vt:lpstr>
      <vt:lpstr>為什麼Regression叫做Regression？</vt:lpstr>
      <vt:lpstr>PowerPoint 簡報</vt:lpstr>
      <vt:lpstr>What are gradients? (數學定義)</vt:lpstr>
      <vt:lpstr>What are gradients? (數學定義)</vt:lpstr>
      <vt:lpstr>What are gradients? (數學意義)</vt:lpstr>
      <vt:lpstr>What are gradients? (數學意義)</vt:lpstr>
      <vt:lpstr>計算導數</vt:lpstr>
      <vt:lpstr>What are gradients? (物理意義)</vt:lpstr>
      <vt:lpstr>Gradient Descent</vt:lpstr>
      <vt:lpstr>Gradient Descent (梯度下降法)</vt:lpstr>
      <vt:lpstr>What “Function” we‘re going to train?</vt:lpstr>
      <vt:lpstr>以兩個點來觀察 Gradient Descent 的特性</vt:lpstr>
      <vt:lpstr>為什麼可以用位置減梯度？(1/3)</vt:lpstr>
      <vt:lpstr>為什麼可以用位置減梯度？(2/3)</vt:lpstr>
      <vt:lpstr>為什麼可以用位置減梯度？(3/3)</vt:lpstr>
      <vt:lpstr>PowerPoint 簡報</vt:lpstr>
      <vt:lpstr>Minimize a Regression Model</vt:lpstr>
      <vt:lpstr>Minimize a Regression Model</vt:lpstr>
      <vt:lpstr>The generalized power rule for derivatives</vt:lpstr>
      <vt:lpstr>Minimize a Regression Model</vt:lpstr>
      <vt:lpstr>The impact of a Learning Rate</vt:lpstr>
      <vt:lpstr>How to choose the best learning rate?</vt:lpstr>
      <vt:lpstr>More resources for Calculus</vt:lpstr>
      <vt:lpstr>More resources for gradient descent</vt:lpstr>
      <vt:lpstr>PyTorch Tutorial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447</cp:revision>
  <dcterms:created xsi:type="dcterms:W3CDTF">2025-02-06T07:16:08Z</dcterms:created>
  <dcterms:modified xsi:type="dcterms:W3CDTF">2025-03-18T13:54:12Z</dcterms:modified>
</cp:coreProperties>
</file>